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4"/>
  </p:sldMasterIdLst>
  <p:notesMasterIdLst>
    <p:notesMasterId r:id="rId29"/>
  </p:notesMasterIdLst>
  <p:sldIdLst>
    <p:sldId id="256" r:id="rId5"/>
    <p:sldId id="297" r:id="rId6"/>
    <p:sldId id="272" r:id="rId7"/>
    <p:sldId id="257" r:id="rId8"/>
    <p:sldId id="265" r:id="rId9"/>
    <p:sldId id="261" r:id="rId10"/>
    <p:sldId id="298" r:id="rId11"/>
    <p:sldId id="299" r:id="rId12"/>
    <p:sldId id="306" r:id="rId13"/>
    <p:sldId id="312" r:id="rId14"/>
    <p:sldId id="263" r:id="rId15"/>
    <p:sldId id="264" r:id="rId16"/>
    <p:sldId id="267" r:id="rId17"/>
    <p:sldId id="268" r:id="rId18"/>
    <p:sldId id="270" r:id="rId19"/>
    <p:sldId id="317" r:id="rId20"/>
    <p:sldId id="284" r:id="rId21"/>
    <p:sldId id="314" r:id="rId22"/>
    <p:sldId id="315" r:id="rId23"/>
    <p:sldId id="309" r:id="rId24"/>
    <p:sldId id="295" r:id="rId25"/>
    <p:sldId id="278" r:id="rId26"/>
    <p:sldId id="280" r:id="rId27"/>
    <p:sldId id="316" r:id="rId28"/>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50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CC11831-8351-4E52-A2C3-27A27DD6904B}" type="datetimeFigureOut">
              <a:rPr lang="ar-JO" smtClean="0"/>
              <a:pPr/>
              <a:t>23/06/1438</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41D8431-1FC7-4C88-8C50-F254F10FB77B}" type="slidenum">
              <a:rPr lang="ar-JO" smtClean="0"/>
              <a:pPr/>
              <a:t>‹#›</a:t>
            </a:fld>
            <a:endParaRPr lang="ar-JO"/>
          </a:p>
        </p:txBody>
      </p:sp>
    </p:spTree>
    <p:extLst>
      <p:ext uri="{BB962C8B-B14F-4D97-AF65-F5344CB8AC3E}">
        <p14:creationId xmlns:p14="http://schemas.microsoft.com/office/powerpoint/2010/main" val="138077609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JO"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0E78B3-4F03-44F5-B8CE-7BE9EDC6E4FB}" type="slidenum">
              <a:rPr lang="en-US" smtClean="0"/>
              <a:pPr/>
              <a:t>10</a:t>
            </a:fld>
            <a:endParaRPr lang="en-US" smtClean="0"/>
          </a:p>
        </p:txBody>
      </p:sp>
    </p:spTree>
    <p:extLst>
      <p:ext uri="{BB962C8B-B14F-4D97-AF65-F5344CB8AC3E}">
        <p14:creationId xmlns:p14="http://schemas.microsoft.com/office/powerpoint/2010/main" val="2082238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586D8-5794-4FCA-9454-2727F51B01D2}" type="datetimeFigureOut">
              <a:rPr lang="ar-JO" smtClean="0"/>
              <a:pPr/>
              <a:t>23/06/1438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16EEDD5-4705-4F0C-8415-E86E3B25739F}"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A8586D8-5794-4FCA-9454-2727F51B01D2}" type="datetimeFigureOut">
              <a:rPr lang="ar-JO" smtClean="0"/>
              <a:pPr/>
              <a:t>23/06/1438</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6EEDD5-4705-4F0C-8415-E86E3B25739F}"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File:Dyslexic_words.jpg"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uptodate.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nichd.nih.gov/health/topics/learning/conditioninfo/pages/diagnosed.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arning-disabilities.png"/>
          <p:cNvPicPr>
            <a:picLocks noChangeAspect="1"/>
          </p:cNvPicPr>
          <p:nvPr/>
        </p:nvPicPr>
        <p:blipFill>
          <a:blip r:embed="rId2" cstate="print"/>
          <a:stretch>
            <a:fillRect/>
          </a:stretch>
        </p:blipFill>
        <p:spPr>
          <a:xfrm>
            <a:off x="142844" y="980728"/>
            <a:ext cx="9001156" cy="4857784"/>
          </a:xfrm>
          <a:prstGeom prst="rect">
            <a:avLst/>
          </a:prstGeom>
        </p:spPr>
      </p:pic>
      <p:sp>
        <p:nvSpPr>
          <p:cNvPr id="3" name="TextBox 2"/>
          <p:cNvSpPr txBox="1"/>
          <p:nvPr/>
        </p:nvSpPr>
        <p:spPr>
          <a:xfrm>
            <a:off x="1928794" y="5286388"/>
            <a:ext cx="7215206" cy="1384995"/>
          </a:xfrm>
          <a:prstGeom prst="rect">
            <a:avLst/>
          </a:prstGeom>
          <a:noFill/>
        </p:spPr>
        <p:txBody>
          <a:bodyPr wrap="square" rtlCol="1">
            <a:spAutoFit/>
          </a:bodyPr>
          <a:lstStyle/>
          <a:p>
            <a:pPr algn="ctr"/>
            <a:endParaRPr lang="en-US" b="1" dirty="0" smtClean="0">
              <a:latin typeface="Book Antiqua" pitchFamily="18" charset="0"/>
            </a:endParaRPr>
          </a:p>
          <a:p>
            <a:pPr algn="ctr"/>
            <a:endParaRPr lang="en-US" b="1" dirty="0" smtClean="0">
              <a:latin typeface="Book Antiqua" pitchFamily="18" charset="0"/>
            </a:endParaRPr>
          </a:p>
          <a:p>
            <a:pPr algn="ctr"/>
            <a:r>
              <a:rPr lang="en-US" sz="2400" b="1" dirty="0" smtClean="0">
                <a:solidFill>
                  <a:schemeClr val="accent6">
                    <a:lumMod val="75000"/>
                  </a:schemeClr>
                </a:solidFill>
                <a:latin typeface="Book Antiqua" pitchFamily="18" charset="0"/>
              </a:rPr>
              <a:t>Done by:</a:t>
            </a:r>
          </a:p>
          <a:p>
            <a:pPr algn="ctr"/>
            <a:r>
              <a:rPr lang="en-US" sz="2400" b="1" dirty="0" smtClean="0">
                <a:solidFill>
                  <a:schemeClr val="accent6">
                    <a:lumMod val="75000"/>
                  </a:schemeClr>
                </a:solidFill>
              </a:rPr>
              <a:t>Saeed Jibril &amp; Jafar AL-</a:t>
            </a:r>
            <a:r>
              <a:rPr lang="en-US" sz="2400" b="1" dirty="0" err="1" smtClean="0">
                <a:solidFill>
                  <a:schemeClr val="accent6">
                    <a:lumMod val="75000"/>
                  </a:schemeClr>
                </a:solidFill>
              </a:rPr>
              <a:t>Masri</a:t>
            </a:r>
            <a:r>
              <a:rPr lang="en-US" sz="2400" b="1" dirty="0" smtClean="0">
                <a:solidFill>
                  <a:schemeClr val="accent6">
                    <a:lumMod val="75000"/>
                  </a:schemeClr>
                </a:solidFill>
              </a:rPr>
              <a:t>   </a:t>
            </a:r>
            <a:endParaRPr lang="ar-JO" sz="2400" b="1" dirty="0">
              <a:solidFill>
                <a:schemeClr val="accent6">
                  <a:lumMod val="75000"/>
                </a:schemeClr>
              </a:solidFill>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200" b="1" smtClean="0">
                <a:latin typeface="Verdana" pitchFamily="34" charset="0"/>
                <a:cs typeface="Times New Roman" pitchFamily="18" charset="0"/>
              </a:rPr>
              <a:t>Nursing diagnosis</a:t>
            </a:r>
          </a:p>
        </p:txBody>
      </p:sp>
      <p:sp>
        <p:nvSpPr>
          <p:cNvPr id="25603" name="Rectangle 3"/>
          <p:cNvSpPr>
            <a:spLocks noGrp="1" noChangeArrowheads="1"/>
          </p:cNvSpPr>
          <p:nvPr>
            <p:ph type="body" idx="1"/>
          </p:nvPr>
        </p:nvSpPr>
        <p:spPr>
          <a:xfrm>
            <a:off x="457200" y="1600200"/>
            <a:ext cx="8229600" cy="5043510"/>
          </a:xfrm>
        </p:spPr>
        <p:style>
          <a:lnRef idx="2">
            <a:schemeClr val="accent2"/>
          </a:lnRef>
          <a:fillRef idx="1">
            <a:schemeClr val="lt1"/>
          </a:fillRef>
          <a:effectRef idx="0">
            <a:schemeClr val="accent2"/>
          </a:effectRef>
          <a:fontRef idx="minor">
            <a:schemeClr val="dk1"/>
          </a:fontRef>
        </p:style>
        <p:txBody>
          <a:bodyPr>
            <a:normAutofit/>
          </a:bodyPr>
          <a:lstStyle/>
          <a:p>
            <a:pPr algn="l" eaLnBrk="1" hangingPunct="1">
              <a:buClr>
                <a:srgbClr val="FF0066"/>
              </a:buClr>
              <a:buFont typeface="Wingdings" pitchFamily="2" charset="2"/>
              <a:buChar char="Ø"/>
            </a:pPr>
            <a:r>
              <a:rPr lang="en-US" sz="2800" dirty="0" smtClean="0">
                <a:latin typeface="Garamond" pitchFamily="18" charset="0"/>
              </a:rPr>
              <a:t>Impaired verbal communication</a:t>
            </a:r>
          </a:p>
          <a:p>
            <a:pPr algn="l" eaLnBrk="1" hangingPunct="1">
              <a:buClr>
                <a:srgbClr val="FF0066"/>
              </a:buClr>
              <a:buFont typeface="Wingdings" pitchFamily="2" charset="2"/>
              <a:buChar char="Ø"/>
            </a:pPr>
            <a:r>
              <a:rPr lang="en-US" sz="2800" dirty="0" smtClean="0">
                <a:latin typeface="Garamond" pitchFamily="18" charset="0"/>
              </a:rPr>
              <a:t>Impaired memory</a:t>
            </a:r>
          </a:p>
          <a:p>
            <a:pPr algn="l" eaLnBrk="1" hangingPunct="1">
              <a:buClr>
                <a:srgbClr val="FF0066"/>
              </a:buClr>
              <a:buFont typeface="Wingdings" pitchFamily="2" charset="2"/>
              <a:buChar char="Ø"/>
            </a:pPr>
            <a:r>
              <a:rPr lang="en-US" sz="2800" dirty="0" smtClean="0">
                <a:latin typeface="Garamond" pitchFamily="18" charset="0"/>
              </a:rPr>
              <a:t>Low self-esteem</a:t>
            </a:r>
          </a:p>
          <a:p>
            <a:pPr algn="l" eaLnBrk="1" hangingPunct="1">
              <a:buClr>
                <a:srgbClr val="FF0066"/>
              </a:buClr>
              <a:buFont typeface="Wingdings" pitchFamily="2" charset="2"/>
              <a:buChar char="Ø"/>
            </a:pPr>
            <a:r>
              <a:rPr lang="en-US" sz="2800" dirty="0" smtClean="0">
                <a:latin typeface="Garamond" pitchFamily="18" charset="0"/>
              </a:rPr>
              <a:t>Ineffective role performance </a:t>
            </a:r>
          </a:p>
          <a:p>
            <a:pPr algn="l" eaLnBrk="1" hangingPunct="1">
              <a:buClr>
                <a:srgbClr val="FF0066"/>
              </a:buClr>
              <a:buFont typeface="Wingdings" pitchFamily="2" charset="2"/>
              <a:buChar char="Ø"/>
            </a:pPr>
            <a:r>
              <a:rPr lang="en-US" sz="2800" dirty="0" smtClean="0">
                <a:latin typeface="Garamond" pitchFamily="18" charset="0"/>
              </a:rPr>
              <a:t>Anxiety</a:t>
            </a:r>
          </a:p>
          <a:p>
            <a:pPr algn="l" eaLnBrk="1" hangingPunct="1">
              <a:buClr>
                <a:srgbClr val="FF0066"/>
              </a:buClr>
              <a:buFont typeface="Wingdings" pitchFamily="2" charset="2"/>
              <a:buChar char="Ø"/>
            </a:pPr>
            <a:r>
              <a:rPr lang="en-US" sz="2800" dirty="0" smtClean="0">
                <a:latin typeface="Garamond" pitchFamily="18" charset="0"/>
              </a:rPr>
              <a:t>Risk for injury</a:t>
            </a:r>
          </a:p>
          <a:p>
            <a:pPr algn="l" eaLnBrk="1" hangingPunct="1">
              <a:buClr>
                <a:srgbClr val="FF0066"/>
              </a:buClr>
              <a:buFont typeface="Wingdings" pitchFamily="2" charset="2"/>
              <a:buChar char="Ø"/>
            </a:pPr>
            <a:r>
              <a:rPr lang="en-US" sz="2800" dirty="0" smtClean="0">
                <a:latin typeface="Garamond" pitchFamily="18" charset="0"/>
              </a:rPr>
              <a:t>Risk for suicide</a:t>
            </a:r>
          </a:p>
          <a:p>
            <a:pPr algn="l" eaLnBrk="1" hangingPunct="1">
              <a:buClr>
                <a:srgbClr val="FF0066"/>
              </a:buClr>
              <a:buFont typeface="Wingdings" pitchFamily="2" charset="2"/>
              <a:buChar char="Ø"/>
            </a:pPr>
            <a:r>
              <a:rPr lang="en-US" sz="2800" dirty="0" smtClean="0">
                <a:latin typeface="Garamond" pitchFamily="18" charset="0"/>
              </a:rPr>
              <a:t> ineffective coping</a:t>
            </a:r>
          </a:p>
          <a:p>
            <a:pPr algn="l" eaLnBrk="1" hangingPunct="1">
              <a:buClr>
                <a:srgbClr val="FF0066"/>
              </a:buClr>
              <a:buFont typeface="Wingdings" pitchFamily="2" charset="2"/>
              <a:buChar char="Ø"/>
            </a:pPr>
            <a:r>
              <a:rPr lang="en-US" sz="2800" dirty="0" smtClean="0">
                <a:latin typeface="Garamond" pitchFamily="18" charset="0"/>
              </a:rPr>
              <a:t>Impaired social interaction  </a:t>
            </a:r>
          </a:p>
          <a:p>
            <a:pPr algn="l" eaLnBrk="1" hangingPunct="1">
              <a:buClr>
                <a:srgbClr val="FF0066"/>
              </a:buClr>
              <a:buFont typeface="Wingdings" pitchFamily="2" charset="2"/>
              <a:buChar char="Ø"/>
            </a:pPr>
            <a:endParaRPr lang="en-US" sz="2800" dirty="0" smtClean="0">
              <a:latin typeface="Garamond" pitchFamily="18" charset="0"/>
            </a:endParaRPr>
          </a:p>
          <a:p>
            <a:pPr algn="l"/>
            <a:endParaRPr lang="en-US" sz="2800" dirty="0" smtClean="0"/>
          </a:p>
          <a:p>
            <a:pPr algn="l"/>
            <a:endParaRPr lang="en-US" sz="2800" dirty="0" smtClean="0"/>
          </a:p>
          <a:p>
            <a:pPr algn="l" eaLnBrk="1" hangingPunct="1">
              <a:buClr>
                <a:srgbClr val="FF0066"/>
              </a:buClr>
              <a:buFontTx/>
              <a:buNone/>
            </a:pPr>
            <a:endParaRPr lang="en-US" sz="2800" dirty="0" smtClean="0">
              <a:latin typeface="Garamond" pitchFamily="18" charset="0"/>
            </a:endParaRPr>
          </a:p>
        </p:txBody>
      </p:sp>
      <p:pic>
        <p:nvPicPr>
          <p:cNvPr id="25604" name="Picture 3" descr="nurse.jpg"/>
          <p:cNvPicPr>
            <a:picLocks noChangeAspect="1"/>
          </p:cNvPicPr>
          <p:nvPr/>
        </p:nvPicPr>
        <p:blipFill>
          <a:blip r:embed="rId3" cstate="print"/>
          <a:srcRect/>
          <a:stretch>
            <a:fillRect/>
          </a:stretch>
        </p:blipFill>
        <p:spPr bwMode="auto">
          <a:xfrm>
            <a:off x="6172200" y="1676400"/>
            <a:ext cx="267970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LDs.</a:t>
            </a:r>
            <a:endParaRPr lang="ar-JO" dirty="0"/>
          </a:p>
        </p:txBody>
      </p:sp>
      <p:sp>
        <p:nvSpPr>
          <p:cNvPr id="3" name="Content Placeholder 2"/>
          <p:cNvSpPr>
            <a:spLocks noGrp="1"/>
          </p:cNvSpPr>
          <p:nvPr>
            <p:ph idx="1"/>
          </p:nvPr>
        </p:nvSpPr>
        <p:spPr/>
        <p:txBody>
          <a:bodyPr/>
          <a:lstStyle/>
          <a:p>
            <a:pPr algn="l">
              <a:buNone/>
            </a:pPr>
            <a:r>
              <a:rPr lang="en-US" b="1" dirty="0" smtClean="0"/>
              <a:t>1.Dyslexia.</a:t>
            </a:r>
          </a:p>
          <a:p>
            <a:pPr algn="l">
              <a:buNone/>
            </a:pPr>
            <a:r>
              <a:rPr lang="en-US" b="1" dirty="0" smtClean="0"/>
              <a:t>2.Dyscalculia.</a:t>
            </a:r>
          </a:p>
          <a:p>
            <a:pPr algn="l">
              <a:buNone/>
            </a:pPr>
            <a:r>
              <a:rPr lang="en-US" b="1" dirty="0" smtClean="0"/>
              <a:t>3.Dyspraxia.</a:t>
            </a:r>
          </a:p>
          <a:p>
            <a:pPr algn="l">
              <a:buNone/>
            </a:pPr>
            <a:r>
              <a:rPr lang="en-US" b="1" dirty="0" smtClean="0"/>
              <a:t>4.Dysgraphia.</a:t>
            </a:r>
            <a:endParaRPr lang="en-US" b="1" dirty="0" smtClean="0">
              <a:solidFill>
                <a:srgbClr val="FF6600"/>
              </a:solidFill>
            </a:endParaRPr>
          </a:p>
          <a:p>
            <a:pPr algn="l" rtl="0">
              <a:buNone/>
            </a:pPr>
            <a:endParaRPr lang="ar-JO" dirty="0"/>
          </a:p>
        </p:txBody>
      </p:sp>
      <p:pic>
        <p:nvPicPr>
          <p:cNvPr id="4" name="Picture 7" descr="http://cdn-media-1.lifehack.org/wp-content/files/2015/04/learning_disabilities.jpg"/>
          <p:cNvPicPr>
            <a:picLocks noChangeAspect="1" noChangeArrowheads="1"/>
          </p:cNvPicPr>
          <p:nvPr/>
        </p:nvPicPr>
        <p:blipFill>
          <a:blip r:embed="rId2" cstate="print"/>
          <a:srcRect/>
          <a:stretch>
            <a:fillRect/>
          </a:stretch>
        </p:blipFill>
        <p:spPr bwMode="auto">
          <a:xfrm>
            <a:off x="4343400" y="1447800"/>
            <a:ext cx="4038600" cy="4670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D</a:t>
            </a:r>
            <a:r>
              <a:rPr lang="en-US" b="1" dirty="0" smtClean="0"/>
              <a:t>yslexia</a:t>
            </a:r>
            <a:endParaRPr lang="ar-JO" dirty="0"/>
          </a:p>
        </p:txBody>
      </p:sp>
      <p:sp>
        <p:nvSpPr>
          <p:cNvPr id="3" name="Content Placeholder 2"/>
          <p:cNvSpPr>
            <a:spLocks noGrp="1"/>
          </p:cNvSpPr>
          <p:nvPr>
            <p:ph idx="1"/>
          </p:nvPr>
        </p:nvSpPr>
        <p:spPr>
          <a:xfrm>
            <a:off x="457200" y="954344"/>
            <a:ext cx="8229600" cy="5715016"/>
          </a:xfrm>
        </p:spPr>
        <p:style>
          <a:lnRef idx="2">
            <a:schemeClr val="accent1"/>
          </a:lnRef>
          <a:fillRef idx="1">
            <a:schemeClr val="lt1"/>
          </a:fillRef>
          <a:effectRef idx="0">
            <a:schemeClr val="accent1"/>
          </a:effectRef>
          <a:fontRef idx="minor">
            <a:schemeClr val="dk1"/>
          </a:fontRef>
        </p:style>
        <p:txBody>
          <a:bodyPr>
            <a:normAutofit/>
          </a:bodyPr>
          <a:lstStyle/>
          <a:p>
            <a:pPr algn="l">
              <a:buNone/>
            </a:pPr>
            <a:endParaRPr lang="ar-JO" b="1" dirty="0" smtClean="0"/>
          </a:p>
          <a:p>
            <a:pPr algn="l">
              <a:buNone/>
            </a:pPr>
            <a:r>
              <a:rPr lang="en-US" b="1" dirty="0" smtClean="0"/>
              <a:t>Learning </a:t>
            </a:r>
            <a:r>
              <a:rPr lang="en-US" b="1" dirty="0"/>
              <a:t>disabilities in </a:t>
            </a:r>
            <a:r>
              <a:rPr lang="en-US" b="1" dirty="0" smtClean="0"/>
              <a:t>reading</a:t>
            </a:r>
            <a:endParaRPr lang="en-US" sz="2800" dirty="0" smtClean="0"/>
          </a:p>
          <a:p>
            <a:pPr algn="l">
              <a:buNone/>
            </a:pPr>
            <a:r>
              <a:rPr lang="en-US" sz="2400" dirty="0" smtClean="0"/>
              <a:t>Eg : 6 – 9</a:t>
            </a:r>
          </a:p>
          <a:p>
            <a:pPr algn="l">
              <a:buNone/>
            </a:pPr>
            <a:r>
              <a:rPr lang="en-US" sz="2400" dirty="0" smtClean="0"/>
              <a:t>       M –W</a:t>
            </a:r>
          </a:p>
          <a:p>
            <a:pPr algn="l">
              <a:buNone/>
            </a:pPr>
            <a:endParaRPr lang="en-US" sz="2400" dirty="0" smtClean="0"/>
          </a:p>
          <a:p>
            <a:pPr algn="l">
              <a:buNone/>
            </a:pPr>
            <a:r>
              <a:rPr lang="en-US" sz="2400" dirty="0" smtClean="0"/>
              <a:t> </a:t>
            </a:r>
          </a:p>
          <a:p>
            <a:pPr algn="l"/>
            <a:endParaRPr lang="en-US" sz="2800" dirty="0" smtClean="0"/>
          </a:p>
          <a:p>
            <a:pPr algn="l">
              <a:buNone/>
            </a:pPr>
            <a:endParaRPr lang="ar-JO" sz="2800" dirty="0"/>
          </a:p>
        </p:txBody>
      </p:sp>
      <p:pic>
        <p:nvPicPr>
          <p:cNvPr id="5" name="Picture 4" descr="dyslexia-I-can't-spell.jpg"/>
          <p:cNvPicPr>
            <a:picLocks noChangeAspect="1"/>
          </p:cNvPicPr>
          <p:nvPr/>
        </p:nvPicPr>
        <p:blipFill>
          <a:blip r:embed="rId2" cstate="print"/>
          <a:stretch>
            <a:fillRect/>
          </a:stretch>
        </p:blipFill>
        <p:spPr>
          <a:xfrm>
            <a:off x="611560" y="3717032"/>
            <a:ext cx="3806053" cy="2718634"/>
          </a:xfrm>
          <a:prstGeom prst="rect">
            <a:avLst/>
          </a:prstGeom>
        </p:spPr>
      </p:pic>
      <p:pic>
        <p:nvPicPr>
          <p:cNvPr id="6" name="Picture 2" descr="Dyslexic words.jpg">
            <a:hlinkClick r:id="rId3"/>
          </p:cNvPr>
          <p:cNvPicPr>
            <a:picLocks noChangeAspect="1" noChangeArrowheads="1"/>
          </p:cNvPicPr>
          <p:nvPr/>
        </p:nvPicPr>
        <p:blipFill>
          <a:blip r:embed="rId4" cstate="print"/>
          <a:srcRect/>
          <a:stretch>
            <a:fillRect/>
          </a:stretch>
        </p:blipFill>
        <p:spPr bwMode="auto">
          <a:xfrm>
            <a:off x="4932040" y="3645024"/>
            <a:ext cx="3644394" cy="29357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28670"/>
          </a:xfrm>
        </p:spPr>
        <p:txBody>
          <a:bodyPr>
            <a:normAutofit fontScale="90000"/>
          </a:bodyPr>
          <a:lstStyle/>
          <a:p>
            <a:r>
              <a:rPr lang="en-US" sz="4000" dirty="0" smtClean="0"/>
              <a:t> </a:t>
            </a:r>
            <a:br>
              <a:rPr lang="en-US" sz="4000" dirty="0" smtClean="0"/>
            </a:br>
            <a:r>
              <a:rPr lang="en-US" sz="4000" dirty="0" smtClean="0"/>
              <a:t>dyscalculia.</a:t>
            </a:r>
            <a:r>
              <a:rPr lang="en-US" dirty="0" smtClean="0"/>
              <a:t/>
            </a:r>
            <a:br>
              <a:rPr lang="en-US" dirty="0" smtClean="0"/>
            </a:br>
            <a:endParaRPr lang="ar-JO" dirty="0"/>
          </a:p>
        </p:txBody>
      </p:sp>
      <p:sp>
        <p:nvSpPr>
          <p:cNvPr id="3" name="Content Placeholder 2"/>
          <p:cNvSpPr>
            <a:spLocks noGrp="1"/>
          </p:cNvSpPr>
          <p:nvPr>
            <p:ph idx="1"/>
          </p:nvPr>
        </p:nvSpPr>
        <p:spPr>
          <a:xfrm>
            <a:off x="457200" y="980728"/>
            <a:ext cx="8229600" cy="5643602"/>
          </a:xfrm>
        </p:spPr>
        <p:style>
          <a:lnRef idx="2">
            <a:schemeClr val="accent4"/>
          </a:lnRef>
          <a:fillRef idx="1">
            <a:schemeClr val="lt1"/>
          </a:fillRef>
          <a:effectRef idx="0">
            <a:schemeClr val="accent4"/>
          </a:effectRef>
          <a:fontRef idx="minor">
            <a:schemeClr val="dk1"/>
          </a:fontRef>
        </p:style>
        <p:txBody>
          <a:bodyPr>
            <a:normAutofit/>
          </a:bodyPr>
          <a:lstStyle/>
          <a:p>
            <a:pPr algn="l">
              <a:buNone/>
            </a:pPr>
            <a:r>
              <a:rPr lang="en-US" dirty="0" smtClean="0"/>
              <a:t>Learning disabilities in math.</a:t>
            </a:r>
          </a:p>
          <a:p>
            <a:pPr algn="l">
              <a:buNone/>
            </a:pPr>
            <a:endParaRPr lang="en-US" dirty="0"/>
          </a:p>
          <a:p>
            <a:pPr algn="l">
              <a:buNone/>
            </a:pPr>
            <a:r>
              <a:rPr lang="en-US" sz="4400" dirty="0"/>
              <a:t> </a:t>
            </a:r>
            <a:endParaRPr lang="en-US" sz="4400" dirty="0" smtClean="0"/>
          </a:p>
          <a:p>
            <a:pPr algn="l">
              <a:buNone/>
            </a:pPr>
            <a:endParaRPr lang="ar-JO" dirty="0"/>
          </a:p>
        </p:txBody>
      </p:sp>
      <p:pic>
        <p:nvPicPr>
          <p:cNvPr id="4" name="Picture 3" descr="discalculie.jpg"/>
          <p:cNvPicPr>
            <a:picLocks noChangeAspect="1"/>
          </p:cNvPicPr>
          <p:nvPr/>
        </p:nvPicPr>
        <p:blipFill>
          <a:blip r:embed="rId2" cstate="print"/>
          <a:stretch>
            <a:fillRect/>
          </a:stretch>
        </p:blipFill>
        <p:spPr>
          <a:xfrm>
            <a:off x="5148064" y="2996952"/>
            <a:ext cx="2976310" cy="2232248"/>
          </a:xfrm>
          <a:prstGeom prst="rect">
            <a:avLst/>
          </a:prstGeom>
        </p:spPr>
      </p:pic>
      <p:pic>
        <p:nvPicPr>
          <p:cNvPr id="5" name="Picture 4" descr="cat-dyscalculia.png"/>
          <p:cNvPicPr>
            <a:picLocks noChangeAspect="1"/>
          </p:cNvPicPr>
          <p:nvPr/>
        </p:nvPicPr>
        <p:blipFill>
          <a:blip r:embed="rId3" cstate="print"/>
          <a:stretch>
            <a:fillRect/>
          </a:stretch>
        </p:blipFill>
        <p:spPr>
          <a:xfrm>
            <a:off x="971600" y="2852936"/>
            <a:ext cx="3162307" cy="244827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Dyspraxia</a:t>
            </a:r>
            <a:endParaRPr lang="ar-JO" dirty="0"/>
          </a:p>
        </p:txBody>
      </p:sp>
      <p:sp>
        <p:nvSpPr>
          <p:cNvPr id="3" name="Content Placeholder 2"/>
          <p:cNvSpPr>
            <a:spLocks noGrp="1"/>
          </p:cNvSpPr>
          <p:nvPr>
            <p:ph idx="1"/>
          </p:nvPr>
        </p:nvSpPr>
        <p:spPr>
          <a:xfrm>
            <a:off x="457200" y="1600200"/>
            <a:ext cx="8229600" cy="5043510"/>
          </a:xfrm>
        </p:spPr>
        <p:txBody>
          <a:bodyPr/>
          <a:lstStyle/>
          <a:p>
            <a:pPr algn="l">
              <a:buNone/>
            </a:pPr>
            <a:r>
              <a:rPr lang="en-US" dirty="0" smtClean="0"/>
              <a:t>Is a </a:t>
            </a:r>
            <a:r>
              <a:rPr lang="en-US" b="1" dirty="0" smtClean="0">
                <a:solidFill>
                  <a:srgbClr val="C00000"/>
                </a:solidFill>
              </a:rPr>
              <a:t>motor</a:t>
            </a:r>
            <a:r>
              <a:rPr lang="en-US" dirty="0" smtClean="0"/>
              <a:t> coordination disability, it can affect the development of gross motor skills like walking or jumping </a:t>
            </a:r>
            <a:r>
              <a:rPr lang="en-US" sz="2400" dirty="0" smtClean="0"/>
              <a:t>. </a:t>
            </a:r>
            <a:endParaRPr lang="ar-JO" sz="2400" dirty="0"/>
          </a:p>
        </p:txBody>
      </p:sp>
      <p:pic>
        <p:nvPicPr>
          <p:cNvPr id="4" name="Picture 9" descr="http://www.bird.webfoot.co.uk/wp-content/uploads/2013/01/Web_clumsy_kid1.jpg"/>
          <p:cNvPicPr>
            <a:picLocks noChangeAspect="1" noChangeArrowheads="1"/>
          </p:cNvPicPr>
          <p:nvPr/>
        </p:nvPicPr>
        <p:blipFill>
          <a:blip r:embed="rId2" cstate="print"/>
          <a:srcRect/>
          <a:stretch>
            <a:fillRect/>
          </a:stretch>
        </p:blipFill>
        <p:spPr bwMode="auto">
          <a:xfrm>
            <a:off x="3982977" y="3284984"/>
            <a:ext cx="5161023" cy="35730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Dysgraphia.</a:t>
            </a:r>
            <a:r>
              <a:rPr lang="en-US" b="1" dirty="0" smtClean="0">
                <a:solidFill>
                  <a:srgbClr val="FF6600"/>
                </a:solidFill>
              </a:rPr>
              <a:t/>
            </a:r>
            <a:br>
              <a:rPr lang="en-US" b="1" dirty="0" smtClean="0">
                <a:solidFill>
                  <a:srgbClr val="FF6600"/>
                </a:solidFill>
              </a:rPr>
            </a:br>
            <a:endParaRPr lang="ar-JO" dirty="0"/>
          </a:p>
        </p:txBody>
      </p:sp>
      <p:sp>
        <p:nvSpPr>
          <p:cNvPr id="3" name="Content Placeholder 2"/>
          <p:cNvSpPr>
            <a:spLocks noGrp="1"/>
          </p:cNvSpPr>
          <p:nvPr>
            <p:ph idx="1"/>
          </p:nvPr>
        </p:nvSpPr>
        <p:spPr>
          <a:xfrm>
            <a:off x="457200" y="928670"/>
            <a:ext cx="8229600" cy="5929330"/>
          </a:xfrm>
        </p:spPr>
        <p:style>
          <a:lnRef idx="2">
            <a:schemeClr val="accent4"/>
          </a:lnRef>
          <a:fillRef idx="1">
            <a:schemeClr val="lt1"/>
          </a:fillRef>
          <a:effectRef idx="0">
            <a:schemeClr val="accent4"/>
          </a:effectRef>
          <a:fontRef idx="minor">
            <a:schemeClr val="dk1"/>
          </a:fontRef>
        </p:style>
        <p:txBody>
          <a:bodyPr>
            <a:normAutofit/>
          </a:bodyPr>
          <a:lstStyle/>
          <a:p>
            <a:pPr algn="l">
              <a:buNone/>
            </a:pPr>
            <a:r>
              <a:rPr lang="en-US" sz="3000" dirty="0" smtClean="0"/>
              <a:t>-Affects a person’s handwriting ability and fine motor skills.</a:t>
            </a:r>
          </a:p>
          <a:p>
            <a:pPr algn="l">
              <a:buNone/>
            </a:pPr>
            <a:endParaRPr lang="en-US" sz="2000" dirty="0" smtClean="0"/>
          </a:p>
          <a:p>
            <a:pPr algn="l">
              <a:buNone/>
            </a:pPr>
            <a:r>
              <a:rPr lang="en-US" sz="2000" dirty="0" smtClean="0"/>
              <a:t> </a:t>
            </a:r>
          </a:p>
          <a:p>
            <a:pPr algn="l">
              <a:buNone/>
            </a:pPr>
            <a:endParaRPr lang="en-US" sz="2000" dirty="0" smtClean="0"/>
          </a:p>
          <a:p>
            <a:pPr algn="l">
              <a:buNone/>
            </a:pPr>
            <a:endParaRPr lang="en-US" sz="2000" dirty="0" smtClean="0"/>
          </a:p>
          <a:p>
            <a:pPr algn="l">
              <a:lnSpc>
                <a:spcPct val="80000"/>
              </a:lnSpc>
              <a:buNone/>
              <a:defRPr/>
            </a:pPr>
            <a:endParaRPr lang="en-US" sz="2000" dirty="0" smtClean="0"/>
          </a:p>
          <a:p>
            <a:pPr algn="l">
              <a:lnSpc>
                <a:spcPct val="80000"/>
              </a:lnSpc>
              <a:buNone/>
              <a:defRPr/>
            </a:pPr>
            <a:endParaRPr lang="en-US" sz="2000" dirty="0" smtClean="0"/>
          </a:p>
          <a:p>
            <a:pPr algn="l">
              <a:lnSpc>
                <a:spcPct val="80000"/>
              </a:lnSpc>
              <a:buNone/>
              <a:defRPr/>
            </a:pPr>
            <a:endParaRPr lang="en-US" sz="2000" dirty="0" smtClean="0"/>
          </a:p>
          <a:p>
            <a:pPr algn="l">
              <a:lnSpc>
                <a:spcPct val="80000"/>
              </a:lnSpc>
              <a:buNone/>
              <a:defRPr/>
            </a:pPr>
            <a:endParaRPr lang="en-US" sz="2800" dirty="0" smtClean="0"/>
          </a:p>
          <a:p>
            <a:pPr algn="l">
              <a:buNone/>
            </a:pPr>
            <a:endParaRPr lang="en-US" dirty="0" smtClean="0"/>
          </a:p>
          <a:p>
            <a:pPr algn="l">
              <a:buNone/>
            </a:pPr>
            <a:endParaRPr lang="en-US" dirty="0" smtClean="0"/>
          </a:p>
          <a:p>
            <a:pPr algn="l">
              <a:buNone/>
            </a:pPr>
            <a:endParaRPr lang="ar-JO" dirty="0"/>
          </a:p>
        </p:txBody>
      </p:sp>
      <p:pic>
        <p:nvPicPr>
          <p:cNvPr id="4" name="Picture 2" descr="http://ponnvandu.files.wordpress.com/2007/04/dysg1.gif"/>
          <p:cNvPicPr>
            <a:picLocks noChangeAspect="1" noChangeArrowheads="1"/>
          </p:cNvPicPr>
          <p:nvPr/>
        </p:nvPicPr>
        <p:blipFill>
          <a:blip r:embed="rId2" cstate="print"/>
          <a:srcRect/>
          <a:stretch>
            <a:fillRect/>
          </a:stretch>
        </p:blipFill>
        <p:spPr bwMode="auto">
          <a:xfrm>
            <a:off x="755576" y="2564904"/>
            <a:ext cx="3410298" cy="2304256"/>
          </a:xfrm>
          <a:prstGeom prst="rect">
            <a:avLst/>
          </a:prstGeom>
          <a:noFill/>
          <a:ln w="9525">
            <a:noFill/>
            <a:miter lim="800000"/>
            <a:headEnd/>
            <a:tailEnd/>
          </a:ln>
        </p:spPr>
      </p:pic>
      <p:pic>
        <p:nvPicPr>
          <p:cNvPr id="5" name="Picture 4" descr="dysgraphia.jpg"/>
          <p:cNvPicPr>
            <a:picLocks noChangeAspect="1"/>
          </p:cNvPicPr>
          <p:nvPr/>
        </p:nvPicPr>
        <p:blipFill>
          <a:blip r:embed="rId3" cstate="print"/>
          <a:stretch>
            <a:fillRect/>
          </a:stretch>
        </p:blipFill>
        <p:spPr>
          <a:xfrm>
            <a:off x="4716016" y="2564904"/>
            <a:ext cx="3744416" cy="230425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Article</a:t>
            </a:r>
            <a:endParaRPr lang="ar-JO" dirty="0"/>
          </a:p>
        </p:txBody>
      </p:sp>
      <p:sp>
        <p:nvSpPr>
          <p:cNvPr id="3" name="Content Placeholder 2"/>
          <p:cNvSpPr>
            <a:spLocks noGrp="1"/>
          </p:cNvSpPr>
          <p:nvPr>
            <p:ph idx="1"/>
          </p:nvPr>
        </p:nvSpPr>
        <p:spPr>
          <a:xfrm>
            <a:off x="323528" y="1600200"/>
            <a:ext cx="8363272" cy="4525963"/>
          </a:xfrm>
        </p:spPr>
        <p:txBody>
          <a:bodyPr>
            <a:normAutofit/>
          </a:bodyPr>
          <a:lstStyle/>
          <a:p>
            <a:pPr algn="ctr">
              <a:buNone/>
            </a:pPr>
            <a:r>
              <a:rPr lang="en-US" sz="4000" b="1" dirty="0" smtClean="0"/>
              <a:t>Specific learning disability in children : role of the primary care provider.</a:t>
            </a:r>
          </a:p>
          <a:p>
            <a:pPr algn="ctr">
              <a:buNone/>
            </a:pPr>
            <a:endParaRPr lang="en-US" sz="4000" b="1" dirty="0" smtClean="0"/>
          </a:p>
          <a:p>
            <a:pPr algn="ctr">
              <a:buNone/>
            </a:pPr>
            <a:r>
              <a:rPr lang="en-US" sz="4000" b="1" dirty="0" smtClean="0"/>
              <a:t>Author : Erik von </a:t>
            </a:r>
            <a:r>
              <a:rPr lang="en-US" sz="4000" b="1" dirty="0" err="1" smtClean="0"/>
              <a:t>hahn</a:t>
            </a:r>
            <a:endParaRPr lang="en-US" sz="4000" b="1" dirty="0" smtClean="0"/>
          </a:p>
          <a:p>
            <a:pPr algn="ctr">
              <a:buNone/>
            </a:pPr>
            <a:r>
              <a:rPr lang="en-US" sz="4000" b="1" dirty="0" smtClean="0"/>
              <a:t>Last updated :  Oct 2,2016</a:t>
            </a:r>
            <a:endParaRPr lang="ar-JO" sz="4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85860"/>
            <a:ext cx="7772400" cy="4375387"/>
          </a:xfrm>
        </p:spPr>
        <p:txBody>
          <a:bodyPr>
            <a:noAutofit/>
          </a:bodyPr>
          <a:lstStyle/>
          <a:p>
            <a:r>
              <a:rPr lang="en-US" sz="7200" b="1" dirty="0">
                <a:solidFill>
                  <a:srgbClr val="FF0000"/>
                </a:solidFill>
              </a:rPr>
              <a:t>What does a learning disability nurse do?</a:t>
            </a:r>
            <a:endParaRPr lang="ar-JO" sz="72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Nursing intervention</a:t>
            </a:r>
            <a:endParaRPr lang="en-US" dirty="0">
              <a:solidFill>
                <a:srgbClr val="FF0000"/>
              </a:solidFill>
            </a:endParaRPr>
          </a:p>
        </p:txBody>
      </p:sp>
      <p:sp>
        <p:nvSpPr>
          <p:cNvPr id="3" name="Content Placeholder 2"/>
          <p:cNvSpPr>
            <a:spLocks noGrp="1"/>
          </p:cNvSpPr>
          <p:nvPr>
            <p:ph idx="1"/>
          </p:nvPr>
        </p:nvSpPr>
        <p:spPr/>
        <p:txBody>
          <a:bodyPr/>
          <a:lstStyle/>
          <a:p>
            <a:pPr algn="l">
              <a:buNone/>
            </a:pPr>
            <a:r>
              <a:rPr lang="en-US" dirty="0" smtClean="0"/>
              <a:t>- Evaluation and management of learning disabilities.</a:t>
            </a:r>
          </a:p>
          <a:p>
            <a:pPr algn="l">
              <a:buNone/>
            </a:pPr>
            <a:r>
              <a:rPr lang="en-US" dirty="0" smtClean="0"/>
              <a:t>- Assist in the identification of learning disability.</a:t>
            </a:r>
          </a:p>
          <a:p>
            <a:pPr algn="l">
              <a:buNone/>
            </a:pPr>
            <a:r>
              <a:rPr lang="en-US" dirty="0" smtClean="0"/>
              <a:t>- Assure management of learning disability.</a:t>
            </a:r>
          </a:p>
          <a:p>
            <a:pPr algn="l">
              <a:buNone/>
            </a:pPr>
            <a:r>
              <a:rPr lang="en-US" dirty="0" smtClean="0"/>
              <a:t>- Serving as a resource to families  about community services.</a:t>
            </a:r>
          </a:p>
          <a:p>
            <a:pPr algn="l">
              <a:buNone/>
            </a:pPr>
            <a:r>
              <a:rPr lang="en-US" dirty="0" smtClean="0"/>
              <a:t>- Advocating for the child’s rights and needs at school .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6126163"/>
          </a:xfrm>
        </p:spPr>
        <p:txBody>
          <a:bodyPr/>
          <a:lstStyle/>
          <a:p>
            <a:pPr algn="l">
              <a:buNone/>
            </a:pPr>
            <a:r>
              <a:rPr lang="en-US" dirty="0" smtClean="0"/>
              <a:t>- Serving as a mediator between the family and the school team.</a:t>
            </a:r>
          </a:p>
          <a:p>
            <a:pPr algn="l">
              <a:buNone/>
            </a:pPr>
            <a:endParaRPr lang="en-US" dirty="0" smtClean="0"/>
          </a:p>
          <a:p>
            <a:pPr algn="l">
              <a:buNone/>
            </a:pPr>
            <a:r>
              <a:rPr lang="en-US" dirty="0" smtClean="0"/>
              <a:t>- Serving as a consultant and resource to the school team.</a:t>
            </a:r>
          </a:p>
          <a:p>
            <a:pPr algn="l">
              <a:buNone/>
            </a:pPr>
            <a:r>
              <a:rPr lang="en-US" dirty="0" smtClean="0"/>
              <a:t>- Provide self-esteem and social skills of child.</a:t>
            </a:r>
          </a:p>
          <a:p>
            <a:pPr algn="l">
              <a:buNone/>
            </a:pPr>
            <a:endParaRPr lang="en-US" dirty="0" smtClean="0"/>
          </a:p>
          <a:p>
            <a:pPr algn="l">
              <a:buNone/>
            </a:pPr>
            <a:r>
              <a:rPr lang="en-US" dirty="0" smtClean="0"/>
              <a:t>- Remember that the occurrence of errors does not mean failure.</a:t>
            </a:r>
          </a:p>
          <a:p>
            <a:pPr algn="l">
              <a:buNone/>
            </a:pPr>
            <a:r>
              <a:rPr lang="en-US" dirty="0" smtClean="0"/>
              <a:t>-Teach your child through the strengths.</a:t>
            </a:r>
          </a:p>
          <a:p>
            <a:pPr algn="l">
              <a:buNone/>
            </a:pPr>
            <a:endParaRPr lang="en-US" dirty="0" smtClean="0"/>
          </a:p>
          <a:p>
            <a:pPr algn="l">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Outlines </a:t>
            </a:r>
            <a:endParaRPr lang="ar-JO" dirty="0"/>
          </a:p>
        </p:txBody>
      </p:sp>
      <p:sp>
        <p:nvSpPr>
          <p:cNvPr id="3" name="Content Placeholder 2"/>
          <p:cNvSpPr>
            <a:spLocks noGrp="1"/>
          </p:cNvSpPr>
          <p:nvPr>
            <p:ph idx="1"/>
          </p:nvPr>
        </p:nvSpPr>
        <p:spPr>
          <a:xfrm>
            <a:off x="357158" y="1268760"/>
            <a:ext cx="8229600" cy="5357850"/>
          </a:xfrm>
        </p:spPr>
        <p:style>
          <a:lnRef idx="2">
            <a:schemeClr val="dk1"/>
          </a:lnRef>
          <a:fillRef idx="1">
            <a:schemeClr val="lt1"/>
          </a:fillRef>
          <a:effectRef idx="0">
            <a:schemeClr val="dk1"/>
          </a:effectRef>
          <a:fontRef idx="minor">
            <a:schemeClr val="dk1"/>
          </a:fontRef>
        </p:style>
        <p:txBody>
          <a:bodyPr>
            <a:normAutofit lnSpcReduction="10000"/>
          </a:bodyPr>
          <a:lstStyle/>
          <a:p>
            <a:pPr algn="l">
              <a:lnSpc>
                <a:spcPct val="90000"/>
              </a:lnSpc>
              <a:buNone/>
            </a:pPr>
            <a:r>
              <a:rPr lang="en-US" b="1" dirty="0" smtClean="0"/>
              <a:t>Objectives.  </a:t>
            </a:r>
          </a:p>
          <a:p>
            <a:pPr algn="l">
              <a:lnSpc>
                <a:spcPct val="90000"/>
              </a:lnSpc>
              <a:buNone/>
            </a:pPr>
            <a:r>
              <a:rPr lang="en-US" b="1" dirty="0" smtClean="0"/>
              <a:t>Definition of learning disabilities.</a:t>
            </a:r>
          </a:p>
          <a:p>
            <a:pPr algn="l">
              <a:lnSpc>
                <a:spcPct val="90000"/>
              </a:lnSpc>
              <a:buNone/>
            </a:pPr>
            <a:r>
              <a:rPr lang="en-US" b="1" dirty="0" smtClean="0"/>
              <a:t>Causes.</a:t>
            </a:r>
          </a:p>
          <a:p>
            <a:pPr algn="l">
              <a:lnSpc>
                <a:spcPct val="90000"/>
              </a:lnSpc>
              <a:buNone/>
            </a:pPr>
            <a:r>
              <a:rPr lang="en-US" b="1" dirty="0" smtClean="0"/>
              <a:t>Diagnosis  </a:t>
            </a:r>
          </a:p>
          <a:p>
            <a:pPr algn="l">
              <a:lnSpc>
                <a:spcPct val="90000"/>
              </a:lnSpc>
              <a:buNone/>
            </a:pPr>
            <a:r>
              <a:rPr lang="en-US" b="1" dirty="0" smtClean="0"/>
              <a:t>Types.</a:t>
            </a:r>
          </a:p>
          <a:p>
            <a:pPr algn="l">
              <a:lnSpc>
                <a:spcPct val="90000"/>
              </a:lnSpc>
              <a:buNone/>
            </a:pPr>
            <a:r>
              <a:rPr lang="en-US" b="1" dirty="0" smtClean="0"/>
              <a:t>Article.</a:t>
            </a:r>
          </a:p>
          <a:p>
            <a:pPr algn="l">
              <a:lnSpc>
                <a:spcPct val="90000"/>
              </a:lnSpc>
              <a:buNone/>
            </a:pPr>
            <a:r>
              <a:rPr lang="en-US" b="1" dirty="0" smtClean="0"/>
              <a:t>Nursing interventions .</a:t>
            </a:r>
          </a:p>
          <a:p>
            <a:pPr algn="l">
              <a:lnSpc>
                <a:spcPct val="90000"/>
              </a:lnSpc>
              <a:buNone/>
            </a:pPr>
            <a:r>
              <a:rPr lang="en-US" b="1" dirty="0" smtClean="0"/>
              <a:t>Summary.</a:t>
            </a:r>
          </a:p>
          <a:p>
            <a:pPr algn="l">
              <a:lnSpc>
                <a:spcPct val="90000"/>
              </a:lnSpc>
              <a:buNone/>
            </a:pPr>
            <a:r>
              <a:rPr lang="en-US" b="1" dirty="0" smtClean="0"/>
              <a:t>Conclusion.  </a:t>
            </a:r>
          </a:p>
          <a:p>
            <a:pPr algn="l">
              <a:lnSpc>
                <a:spcPct val="90000"/>
              </a:lnSpc>
              <a:buNone/>
            </a:pPr>
            <a:r>
              <a:rPr lang="en-US" b="1" dirty="0" smtClean="0"/>
              <a:t>References.</a:t>
            </a:r>
          </a:p>
          <a:p>
            <a:pPr algn="ctr">
              <a:buNone/>
            </a:pPr>
            <a:endParaRPr lang="ar-JO"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ar-JO" sz="4000" b="1" dirty="0" smtClean="0">
                <a:latin typeface="Verdana" pitchFamily="34" charset="0"/>
                <a:cs typeface="Times New Roman" pitchFamily="18" charset="0"/>
              </a:rPr>
              <a:t>مراكز تشخيصية للكشف المبكر عن صعوبات التعلم </a:t>
            </a:r>
            <a:endParaRPr lang="en-US" sz="4000" b="1" dirty="0" smtClean="0">
              <a:latin typeface="Verdana" pitchFamily="34" charset="0"/>
              <a:cs typeface="Times New Roman" pitchFamily="18" charset="0"/>
            </a:endParaRPr>
          </a:p>
        </p:txBody>
      </p:sp>
      <p:sp>
        <p:nvSpPr>
          <p:cNvPr id="9219" name="TextBox 4"/>
          <p:cNvSpPr txBox="1">
            <a:spLocks noChangeArrowheads="1"/>
          </p:cNvSpPr>
          <p:nvPr/>
        </p:nvSpPr>
        <p:spPr bwMode="auto">
          <a:xfrm>
            <a:off x="611560" y="1752600"/>
            <a:ext cx="7922840" cy="310854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r"/>
            <a:r>
              <a:rPr lang="ar-JO" sz="2800" dirty="0"/>
              <a:t>مركز للتشخيص الاعاقات المبكرة ( عمان )</a:t>
            </a:r>
          </a:p>
          <a:p>
            <a:pPr algn="r"/>
            <a:r>
              <a:rPr lang="ar-JO" sz="2800" dirty="0"/>
              <a:t>مركز الامير حسن للتشخيص المبكر اللاعاقات (الكرك )</a:t>
            </a:r>
          </a:p>
          <a:p>
            <a:pPr algn="r"/>
            <a:r>
              <a:rPr lang="ar-JO" sz="2800" dirty="0"/>
              <a:t>مستشفى ايدون العسكري ( اربد )</a:t>
            </a:r>
          </a:p>
          <a:p>
            <a:pPr algn="r"/>
            <a:r>
              <a:rPr lang="ar-JO" sz="2800" dirty="0"/>
              <a:t>مركز فرح للتاهيل (عمان )</a:t>
            </a:r>
          </a:p>
          <a:p>
            <a:pPr algn="r"/>
            <a:r>
              <a:rPr lang="ar-JO" sz="2800" dirty="0"/>
              <a:t>مركز بسمة لصعوبات التعلم والنطق ( الكرك )</a:t>
            </a:r>
          </a:p>
          <a:p>
            <a:pPr algn="r"/>
            <a:endParaRPr lang="ar-JO" sz="2800" dirty="0"/>
          </a:p>
          <a:p>
            <a:pPr algn="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algn="l" fontAlgn="base">
              <a:buNone/>
            </a:pPr>
            <a:r>
              <a:rPr lang="en-US" sz="3200" b="1" dirty="0" smtClean="0">
                <a:solidFill>
                  <a:srgbClr val="002060"/>
                </a:solidFill>
              </a:rPr>
              <a:t>* helping </a:t>
            </a:r>
            <a:r>
              <a:rPr lang="en-US" sz="3200" b="1" dirty="0">
                <a:solidFill>
                  <a:srgbClr val="002060"/>
                </a:solidFill>
              </a:rPr>
              <a:t>to enable clients to have full and </a:t>
            </a:r>
            <a:endParaRPr lang="ar-JO" sz="3200" b="1" dirty="0" smtClean="0">
              <a:solidFill>
                <a:srgbClr val="002060"/>
              </a:solidFill>
            </a:endParaRPr>
          </a:p>
          <a:p>
            <a:pPr algn="l" fontAlgn="base">
              <a:buNone/>
            </a:pPr>
            <a:r>
              <a:rPr lang="en-US" sz="3200" b="1" dirty="0" smtClean="0">
                <a:solidFill>
                  <a:srgbClr val="002060"/>
                </a:solidFill>
              </a:rPr>
              <a:t>independent </a:t>
            </a:r>
            <a:r>
              <a:rPr lang="en-US" sz="3200" b="1" dirty="0">
                <a:solidFill>
                  <a:srgbClr val="002060"/>
                </a:solidFill>
              </a:rPr>
              <a:t>lives</a:t>
            </a:r>
          </a:p>
          <a:p>
            <a:pPr algn="l">
              <a:buNone/>
            </a:pPr>
            <a:endParaRPr lang="ar-JO" sz="3200" b="1" dirty="0">
              <a:solidFill>
                <a:srgbClr val="002060"/>
              </a:solidFill>
            </a:endParaRPr>
          </a:p>
        </p:txBody>
      </p:sp>
      <p:pic>
        <p:nvPicPr>
          <p:cNvPr id="4" name="Picture 3" descr="dedd128f3e6e9d3b0d6b7ce459f2d72a.jpg"/>
          <p:cNvPicPr>
            <a:picLocks noChangeAspect="1"/>
          </p:cNvPicPr>
          <p:nvPr/>
        </p:nvPicPr>
        <p:blipFill>
          <a:blip r:embed="rId2" cstate="print"/>
          <a:stretch>
            <a:fillRect/>
          </a:stretch>
        </p:blipFill>
        <p:spPr>
          <a:xfrm>
            <a:off x="0" y="1785926"/>
            <a:ext cx="9144000" cy="5072074"/>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smtClean="0"/>
              <a:t>Conclusion.</a:t>
            </a:r>
            <a:endParaRPr lang="en-US" dirty="0"/>
          </a:p>
        </p:txBody>
      </p:sp>
      <p:sp>
        <p:nvSpPr>
          <p:cNvPr id="37891" name="Rectangle 3"/>
          <p:cNvSpPr>
            <a:spLocks noGrp="1" noChangeArrowheads="1"/>
          </p:cNvSpPr>
          <p:nvPr>
            <p:ph idx="1"/>
          </p:nvPr>
        </p:nvSpPr>
        <p:spPr/>
        <p:txBody>
          <a:bodyPr/>
          <a:lstStyle/>
          <a:p>
            <a:pPr algn="l">
              <a:buNone/>
            </a:pPr>
            <a:r>
              <a:rPr lang="en-US" dirty="0" smtClean="0"/>
              <a:t>If you suspect that your child's learning difficulties may require special assistance, please do not delay in finding support. The sooner you move forward, the better your child's chances for reaching his or her full potential.</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US" b="1" dirty="0" smtClean="0"/>
              <a:t>References.</a:t>
            </a:r>
            <a:endParaRPr lang="ar-JO" b="1" dirty="0"/>
          </a:p>
        </p:txBody>
      </p:sp>
      <p:sp>
        <p:nvSpPr>
          <p:cNvPr id="3" name="Content Placeholder 2"/>
          <p:cNvSpPr>
            <a:spLocks noGrp="1"/>
          </p:cNvSpPr>
          <p:nvPr>
            <p:ph idx="1"/>
          </p:nvPr>
        </p:nvSpPr>
        <p:spPr>
          <a:xfrm>
            <a:off x="457200" y="2348880"/>
            <a:ext cx="8229600" cy="2044824"/>
          </a:xfrm>
        </p:spPr>
        <p:txBody>
          <a:bodyPr>
            <a:normAutofit/>
          </a:bodyPr>
          <a:lstStyle/>
          <a:p>
            <a:pPr algn="l">
              <a:buNone/>
            </a:pPr>
            <a:r>
              <a:rPr lang="en-US" b="1" dirty="0" smtClean="0"/>
              <a:t>- Community health nurse book , edition 4</a:t>
            </a:r>
            <a:r>
              <a:rPr lang="en-US" b="1" baseline="30000" dirty="0" smtClean="0"/>
              <a:t>th</a:t>
            </a:r>
            <a:r>
              <a:rPr lang="en-US" b="1" dirty="0" smtClean="0"/>
              <a:t> .</a:t>
            </a:r>
          </a:p>
          <a:p>
            <a:pPr algn="l">
              <a:buNone/>
            </a:pPr>
            <a:r>
              <a:rPr lang="en-US" b="1" dirty="0" smtClean="0"/>
              <a:t>- </a:t>
            </a:r>
            <a:r>
              <a:rPr lang="en-US" b="1" dirty="0" smtClean="0">
                <a:hlinkClick r:id="rId2"/>
              </a:rPr>
              <a:t>www.uptodate.com</a:t>
            </a:r>
            <a:r>
              <a:rPr lang="en-US" b="1" dirty="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pPr algn="ctr">
              <a:buNone/>
            </a:pPr>
            <a:endParaRPr lang="en-US" sz="9600" dirty="0" smtClean="0"/>
          </a:p>
          <a:p>
            <a:pPr algn="ctr">
              <a:buNone/>
            </a:pPr>
            <a:r>
              <a:rPr lang="en-US" sz="12000" dirty="0" smtClean="0">
                <a:latin typeface="Brush Script MT" pitchFamily="66" charset="0"/>
              </a:rPr>
              <a:t>The End</a:t>
            </a:r>
          </a:p>
          <a:p>
            <a:pPr algn="ctr">
              <a:buNone/>
            </a:pPr>
            <a:endParaRPr lang="en-US" sz="9600" dirty="0" smtClean="0"/>
          </a:p>
          <a:p>
            <a:pPr algn="ctr">
              <a:buNone/>
            </a:pPr>
            <a:endParaRPr lang="en-US"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objectives</a:t>
            </a:r>
            <a:endParaRPr lang="ar-JO" u="sng" dirty="0"/>
          </a:p>
        </p:txBody>
      </p:sp>
      <p:sp>
        <p:nvSpPr>
          <p:cNvPr id="3" name="Content Placeholder 2"/>
          <p:cNvSpPr>
            <a:spLocks noGrp="1"/>
          </p:cNvSpPr>
          <p:nvPr>
            <p:ph idx="1"/>
          </p:nvPr>
        </p:nvSpPr>
        <p:spPr>
          <a:xfrm>
            <a:off x="457200" y="1142984"/>
            <a:ext cx="8229600" cy="5500726"/>
          </a:xfrm>
        </p:spPr>
        <p:txBody>
          <a:bodyPr>
            <a:normAutofit/>
          </a:bodyPr>
          <a:lstStyle/>
          <a:p>
            <a:pPr algn="l">
              <a:buNone/>
            </a:pPr>
            <a:endParaRPr lang="en-US" sz="3000" dirty="0" smtClean="0"/>
          </a:p>
          <a:p>
            <a:pPr algn="l">
              <a:buNone/>
            </a:pPr>
            <a:r>
              <a:rPr lang="en-US" sz="3000" dirty="0" smtClean="0"/>
              <a:t>At the end of this seminar the students will be able to :-</a:t>
            </a:r>
          </a:p>
          <a:p>
            <a:pPr algn="l">
              <a:buNone/>
            </a:pPr>
            <a:r>
              <a:rPr lang="en-US" sz="3000" dirty="0" smtClean="0"/>
              <a:t>1.Define the meaning of learning disabilities.</a:t>
            </a:r>
          </a:p>
          <a:p>
            <a:pPr algn="l">
              <a:buNone/>
            </a:pPr>
            <a:endParaRPr lang="en-US" sz="3000" dirty="0" smtClean="0"/>
          </a:p>
          <a:p>
            <a:pPr algn="l">
              <a:buNone/>
            </a:pPr>
            <a:r>
              <a:rPr lang="en-US" sz="3000" dirty="0" smtClean="0"/>
              <a:t>2.Recognize the types, causes of learning disabilities.</a:t>
            </a:r>
          </a:p>
          <a:p>
            <a:pPr algn="l">
              <a:buNone/>
            </a:pPr>
            <a:endParaRPr lang="en-US" sz="3000" dirty="0" smtClean="0"/>
          </a:p>
          <a:p>
            <a:pPr algn="l">
              <a:buNone/>
            </a:pPr>
            <a:r>
              <a:rPr lang="en-US" sz="3000" dirty="0" smtClean="0"/>
              <a:t>3.Identify the care for slow learner as community health nurse. </a:t>
            </a:r>
          </a:p>
          <a:p>
            <a:pPr algn="l">
              <a:buNone/>
            </a:pPr>
            <a:endParaRPr lang="ar-J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Defining learning </a:t>
            </a:r>
            <a:r>
              <a:rPr lang="en-US" b="1" dirty="0" smtClean="0"/>
              <a:t>disability</a:t>
            </a:r>
            <a:r>
              <a:rPr lang="en-US" dirty="0" smtClean="0"/>
              <a:t>.</a:t>
            </a:r>
            <a:endParaRPr lang="ar-JO" dirty="0"/>
          </a:p>
        </p:txBody>
      </p:sp>
      <p:sp>
        <p:nvSpPr>
          <p:cNvPr id="3" name="Content Placeholder 2"/>
          <p:cNvSpPr>
            <a:spLocks noGrp="1"/>
          </p:cNvSpPr>
          <p:nvPr>
            <p:ph idx="1"/>
          </p:nvPr>
        </p:nvSpPr>
        <p:spPr>
          <a:xfrm>
            <a:off x="357158" y="1285860"/>
            <a:ext cx="8229600" cy="5286412"/>
          </a:xfrm>
        </p:spPr>
        <p:style>
          <a:lnRef idx="2">
            <a:schemeClr val="accent2"/>
          </a:lnRef>
          <a:fillRef idx="1">
            <a:schemeClr val="lt1"/>
          </a:fillRef>
          <a:effectRef idx="0">
            <a:schemeClr val="accent2"/>
          </a:effectRef>
          <a:fontRef idx="minor">
            <a:schemeClr val="dk1"/>
          </a:fontRef>
        </p:style>
        <p:txBody>
          <a:bodyPr>
            <a:normAutofit/>
          </a:bodyPr>
          <a:lstStyle/>
          <a:p>
            <a:pPr algn="l">
              <a:buNone/>
            </a:pPr>
            <a:r>
              <a:rPr lang="en-US" sz="2400" dirty="0" smtClean="0"/>
              <a:t>-Learning </a:t>
            </a:r>
            <a:r>
              <a:rPr lang="en-US" sz="2400" dirty="0"/>
              <a:t>disabilities are neurologically-based processing problems. These processing problems can interfere with learning basic skills such as reading, writing and/or math</a:t>
            </a:r>
            <a:r>
              <a:rPr lang="en-US" sz="2400" dirty="0" smtClean="0"/>
              <a:t>.</a:t>
            </a:r>
          </a:p>
          <a:p>
            <a:pPr algn="l">
              <a:buNone/>
            </a:pPr>
            <a:r>
              <a:rPr lang="en-US" sz="2400" dirty="0"/>
              <a:t> </a:t>
            </a:r>
            <a:endParaRPr lang="en-US" sz="2400" dirty="0" smtClean="0"/>
          </a:p>
          <a:p>
            <a:pPr algn="l">
              <a:buNone/>
            </a:pPr>
            <a:r>
              <a:rPr lang="en-US" sz="2400" dirty="0" smtClean="0"/>
              <a:t>-disorder that affects the brain’s ability to receive, process, store, and respond to information.</a:t>
            </a:r>
          </a:p>
          <a:p>
            <a:pPr algn="l">
              <a:buNone/>
            </a:pPr>
            <a:endParaRPr lang="en-US" sz="2400" dirty="0" smtClean="0"/>
          </a:p>
          <a:p>
            <a:pPr algn="l">
              <a:buNone/>
            </a:pPr>
            <a:r>
              <a:rPr lang="en-US" sz="2400" dirty="0" smtClean="0"/>
              <a:t>-The hallmark sign of a learning disability is </a:t>
            </a:r>
            <a:br>
              <a:rPr lang="en-US" sz="2400" dirty="0" smtClean="0"/>
            </a:br>
            <a:r>
              <a:rPr lang="en-US" sz="2400" dirty="0" smtClean="0">
                <a:solidFill>
                  <a:srgbClr val="C00000"/>
                </a:solidFill>
              </a:rPr>
              <a:t>“a distinct and unexplained gap between a person's level of expected achievement and their performance”.</a:t>
            </a:r>
          </a:p>
          <a:p>
            <a:pPr algn="l">
              <a:buNone/>
            </a:pPr>
            <a:endParaRPr lang="en-US" sz="2800" dirty="0" smtClean="0"/>
          </a:p>
          <a:p>
            <a:pPr algn="l">
              <a:buNone/>
            </a:pPr>
            <a:endParaRPr lang="en-US" sz="2800" dirty="0" smtClean="0"/>
          </a:p>
          <a:p>
            <a:pPr algn="l">
              <a:buNone/>
            </a:pPr>
            <a:endParaRPr lang="ar-JO"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disability</a:t>
            </a:r>
            <a:r>
              <a:rPr lang="en-US" dirty="0" smtClean="0"/>
              <a:t>.</a:t>
            </a:r>
            <a:endParaRPr lang="ar-JO" dirty="0"/>
          </a:p>
        </p:txBody>
      </p:sp>
      <p:sp>
        <p:nvSpPr>
          <p:cNvPr id="3" name="Content Placeholder 2"/>
          <p:cNvSpPr>
            <a:spLocks noGrp="1"/>
          </p:cNvSpPr>
          <p:nvPr>
            <p:ph idx="1"/>
          </p:nvPr>
        </p:nvSpPr>
        <p:spPr>
          <a:xfrm>
            <a:off x="457200" y="1600200"/>
            <a:ext cx="8229600" cy="4900634"/>
          </a:xfrm>
        </p:spPr>
        <p:style>
          <a:lnRef idx="2">
            <a:schemeClr val="accent4"/>
          </a:lnRef>
          <a:fillRef idx="1">
            <a:schemeClr val="lt1"/>
          </a:fillRef>
          <a:effectRef idx="0">
            <a:schemeClr val="accent4"/>
          </a:effectRef>
          <a:fontRef idx="minor">
            <a:schemeClr val="dk1"/>
          </a:fontRef>
        </p:style>
        <p:txBody>
          <a:bodyPr/>
          <a:lstStyle/>
          <a:p>
            <a:pPr algn="l">
              <a:buNone/>
            </a:pPr>
            <a:r>
              <a:rPr lang="en-US" dirty="0"/>
              <a:t>Learning disabilities should not be confused with learning problems which are primarily the result of visual, hearing, or motor </a:t>
            </a:r>
            <a:r>
              <a:rPr lang="en-US" dirty="0" smtClean="0"/>
              <a:t>disabilities ; </a:t>
            </a:r>
            <a:r>
              <a:rPr lang="en-US" dirty="0"/>
              <a:t>of mental retardation; of emotional disturbance; or of environmental, cultural or economic disadvantages.</a:t>
            </a:r>
            <a:endParaRPr lang="ar-JO" dirty="0"/>
          </a:p>
        </p:txBody>
      </p:sp>
      <p:pic>
        <p:nvPicPr>
          <p:cNvPr id="4" name="Picture 5" descr="C:\Users\esraa hatamleh\Desktop\learning disability\shutterstock_24702862_crop380w.jpg"/>
          <p:cNvPicPr>
            <a:picLocks noChangeAspect="1" noChangeArrowheads="1"/>
          </p:cNvPicPr>
          <p:nvPr/>
        </p:nvPicPr>
        <p:blipFill>
          <a:blip r:embed="rId2" cstate="print"/>
          <a:srcRect/>
          <a:stretch>
            <a:fillRect/>
          </a:stretch>
        </p:blipFill>
        <p:spPr bwMode="auto">
          <a:xfrm>
            <a:off x="571472" y="4714884"/>
            <a:ext cx="7848600" cy="1771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disability</a:t>
            </a:r>
            <a:r>
              <a:rPr lang="en-US" dirty="0" smtClean="0"/>
              <a:t>.</a:t>
            </a:r>
            <a:endParaRPr lang="ar-JO" dirty="0"/>
          </a:p>
        </p:txBody>
      </p:sp>
      <p:sp>
        <p:nvSpPr>
          <p:cNvPr id="4" name="Rectangle 1"/>
          <p:cNvSpPr>
            <a:spLocks noGrp="1" noChangeArrowheads="1"/>
          </p:cNvSpPr>
          <p:nvPr>
            <p:ph idx="1"/>
          </p:nvPr>
        </p:nvSpPr>
        <p:spPr bwMode="auto">
          <a:xfrm>
            <a:off x="457200" y="1600200"/>
            <a:ext cx="8229600" cy="462280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nchor="ctr">
            <a:spAutoFit/>
          </a:bodyPr>
          <a:lstStyle/>
          <a:p>
            <a:pPr algn="l">
              <a:buNone/>
              <a:tabLst>
                <a:tab pos="457200" algn="l"/>
              </a:tabLst>
              <a:defRPr/>
            </a:pPr>
            <a:r>
              <a:rPr lang="en-US" sz="3200" dirty="0">
                <a:solidFill>
                  <a:schemeClr val="accent2">
                    <a:lumMod val="75000"/>
                  </a:schemeClr>
                </a:solidFill>
                <a:latin typeface="Monotype Corsiva" pitchFamily="66" charset="0"/>
                <a:cs typeface="Times New Roman" pitchFamily="18" charset="0"/>
              </a:rPr>
              <a:t>Learning disabilities can affect a person’s ability in one or more of the following areas:</a:t>
            </a:r>
            <a:endParaRPr lang="en-US" sz="4000" dirty="0">
              <a:solidFill>
                <a:schemeClr val="accent2">
                  <a:lumMod val="75000"/>
                </a:schemeClr>
              </a:solidFill>
              <a:latin typeface="Monotype Corsiva" pitchFamily="66" charset="0"/>
              <a:cs typeface="Arial" charset="0"/>
            </a:endParaRPr>
          </a:p>
          <a:p>
            <a:pPr algn="l" eaLnBrk="0" hangingPunct="0">
              <a:buNone/>
              <a:tabLst>
                <a:tab pos="457200" algn="l"/>
              </a:tabLst>
              <a:defRPr/>
            </a:pPr>
            <a:endParaRPr lang="en-US" sz="2400" dirty="0">
              <a:solidFill>
                <a:srgbClr val="0000FF"/>
              </a:solidFill>
              <a:latin typeface="Arial" charset="0"/>
              <a:cs typeface="Times New Roman" pitchFamily="18" charset="0"/>
            </a:endParaRPr>
          </a:p>
          <a:p>
            <a:pPr algn="l" eaLnBrk="0" hangingPunct="0">
              <a:buNone/>
              <a:tabLst>
                <a:tab pos="457200" algn="l"/>
              </a:tabLst>
              <a:defRPr/>
            </a:pPr>
            <a:r>
              <a:rPr lang="en-US" sz="2400" dirty="0">
                <a:latin typeface="Times New Roman" pitchFamily="18" charset="0"/>
                <a:cs typeface="Times New Roman" pitchFamily="18" charset="0"/>
              </a:rPr>
              <a:t>  Listening</a:t>
            </a:r>
            <a:endParaRPr lang="en-US" sz="3200" dirty="0">
              <a:latin typeface="Times New Roman" pitchFamily="18" charset="0"/>
              <a:cs typeface="Times New Roman" pitchFamily="18" charset="0"/>
            </a:endParaRPr>
          </a:p>
          <a:p>
            <a:pPr algn="l" eaLnBrk="0" hangingPunct="0">
              <a:buNone/>
              <a:tabLst>
                <a:tab pos="457200" algn="l"/>
              </a:tabLst>
              <a:defRPr/>
            </a:pPr>
            <a:r>
              <a:rPr lang="en-US" sz="2400" dirty="0">
                <a:latin typeface="Times New Roman" pitchFamily="18" charset="0"/>
                <a:cs typeface="Times New Roman" pitchFamily="18" charset="0"/>
              </a:rPr>
              <a:t>  Speaking</a:t>
            </a:r>
            <a:endParaRPr lang="en-US" sz="3200" dirty="0">
              <a:latin typeface="Times New Roman" pitchFamily="18" charset="0"/>
              <a:cs typeface="Times New Roman" pitchFamily="18" charset="0"/>
            </a:endParaRPr>
          </a:p>
          <a:p>
            <a:pPr algn="l" eaLnBrk="0" hangingPunct="0">
              <a:buNone/>
              <a:tabLst>
                <a:tab pos="457200" algn="l"/>
              </a:tabLst>
              <a:defRPr/>
            </a:pPr>
            <a:r>
              <a:rPr lang="en-US" sz="2400" dirty="0">
                <a:latin typeface="Times New Roman" pitchFamily="18" charset="0"/>
                <a:cs typeface="Times New Roman" pitchFamily="18" charset="0"/>
              </a:rPr>
              <a:t>  Reading</a:t>
            </a:r>
            <a:endParaRPr lang="en-US" sz="3200" dirty="0">
              <a:latin typeface="Times New Roman" pitchFamily="18" charset="0"/>
              <a:cs typeface="Times New Roman" pitchFamily="18" charset="0"/>
            </a:endParaRPr>
          </a:p>
          <a:p>
            <a:pPr algn="l" eaLnBrk="0" hangingPunct="0">
              <a:buNone/>
              <a:tabLst>
                <a:tab pos="457200" algn="l"/>
              </a:tabLst>
              <a:defRPr/>
            </a:pPr>
            <a:r>
              <a:rPr lang="en-US" sz="2400" dirty="0">
                <a:latin typeface="Times New Roman" pitchFamily="18" charset="0"/>
                <a:cs typeface="Times New Roman" pitchFamily="18" charset="0"/>
              </a:rPr>
              <a:t>  Writing</a:t>
            </a:r>
            <a:endParaRPr lang="en-US" sz="3200" dirty="0">
              <a:latin typeface="Times New Roman" pitchFamily="18" charset="0"/>
              <a:cs typeface="Times New Roman" pitchFamily="18" charset="0"/>
            </a:endParaRPr>
          </a:p>
          <a:p>
            <a:pPr algn="l" eaLnBrk="0" hangingPunct="0">
              <a:buNone/>
              <a:tabLst>
                <a:tab pos="457200" algn="l"/>
              </a:tabLst>
              <a:defRPr/>
            </a:pPr>
            <a:r>
              <a:rPr lang="en-US" sz="2400" dirty="0">
                <a:latin typeface="Times New Roman" pitchFamily="18" charset="0"/>
                <a:cs typeface="Times New Roman" pitchFamily="18" charset="0"/>
              </a:rPr>
              <a:t>  Spelling</a:t>
            </a:r>
            <a:endParaRPr lang="en-US" sz="3200" dirty="0">
              <a:latin typeface="Times New Roman" pitchFamily="18" charset="0"/>
              <a:cs typeface="Times New Roman" pitchFamily="18" charset="0"/>
            </a:endParaRPr>
          </a:p>
          <a:p>
            <a:pPr algn="l" eaLnBrk="0" hangingPunct="0">
              <a:buNone/>
              <a:tabLst>
                <a:tab pos="457200" algn="l"/>
              </a:tabLst>
              <a:defRPr/>
            </a:pPr>
            <a:r>
              <a:rPr lang="en-US" sz="2400" dirty="0">
                <a:latin typeface="Times New Roman" pitchFamily="18" charset="0"/>
                <a:cs typeface="Times New Roman" pitchFamily="18" charset="0"/>
              </a:rPr>
              <a:t>  Reasoning</a:t>
            </a:r>
            <a:endParaRPr lang="en-US" sz="3200" dirty="0">
              <a:latin typeface="Times New Roman" pitchFamily="18" charset="0"/>
              <a:cs typeface="Times New Roman" pitchFamily="18" charset="0"/>
            </a:endParaRPr>
          </a:p>
          <a:p>
            <a:pPr algn="l" eaLnBrk="0" hangingPunct="0">
              <a:buNone/>
              <a:tabLst>
                <a:tab pos="457200" algn="l"/>
              </a:tabLst>
              <a:defRPr/>
            </a:pPr>
            <a:r>
              <a:rPr lang="en-US" sz="2400" dirty="0">
                <a:latin typeface="Times New Roman" pitchFamily="18" charset="0"/>
                <a:cs typeface="Times New Roman" pitchFamily="18" charset="0"/>
              </a:rPr>
              <a:t>  Mathematics</a:t>
            </a:r>
            <a:endParaRPr lang="en-US" sz="4800" dirty="0">
              <a:latin typeface="Times New Roman" pitchFamily="18" charset="0"/>
              <a:cs typeface="Times New Roman" pitchFamily="18" charset="0"/>
            </a:endParaRPr>
          </a:p>
        </p:txBody>
      </p:sp>
      <p:pic>
        <p:nvPicPr>
          <p:cNvPr id="5" name="Picture 4" descr="stock-vector-basic-of-language-skills-speaking-listening-reading-writing-with-flat-design-362573597.jpg"/>
          <p:cNvPicPr>
            <a:picLocks noChangeAspect="1"/>
          </p:cNvPicPr>
          <p:nvPr/>
        </p:nvPicPr>
        <p:blipFill>
          <a:blip r:embed="rId2" cstate="print"/>
          <a:stretch>
            <a:fillRect/>
          </a:stretch>
        </p:blipFill>
        <p:spPr>
          <a:xfrm>
            <a:off x="5000628" y="2214554"/>
            <a:ext cx="3714776" cy="400052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b="1"/>
              <a:t>Causes</a:t>
            </a:r>
          </a:p>
        </p:txBody>
      </p:sp>
      <p:sp>
        <p:nvSpPr>
          <p:cNvPr id="21507" name="Rectangle 3"/>
          <p:cNvSpPr>
            <a:spLocks noGrp="1" noChangeArrowheads="1"/>
          </p:cNvSpPr>
          <p:nvPr>
            <p:ph idx="1"/>
          </p:nvPr>
        </p:nvSpPr>
        <p:spPr>
          <a:xfrm>
            <a:off x="457200" y="1285860"/>
            <a:ext cx="8229600" cy="5357850"/>
          </a:xfrm>
        </p:spPr>
        <p:style>
          <a:lnRef idx="2">
            <a:schemeClr val="accent4"/>
          </a:lnRef>
          <a:fillRef idx="1">
            <a:schemeClr val="lt1"/>
          </a:fillRef>
          <a:effectRef idx="0">
            <a:schemeClr val="accent4"/>
          </a:effectRef>
          <a:fontRef idx="minor">
            <a:schemeClr val="dk1"/>
          </a:fontRef>
        </p:style>
        <p:txBody>
          <a:bodyPr>
            <a:normAutofit lnSpcReduction="10000"/>
          </a:bodyPr>
          <a:lstStyle/>
          <a:p>
            <a:pPr algn="l">
              <a:buNone/>
            </a:pPr>
            <a:r>
              <a:rPr lang="en-US" dirty="0" smtClean="0"/>
              <a:t>Learning </a:t>
            </a:r>
            <a:r>
              <a:rPr lang="en-US" dirty="0"/>
              <a:t>disabilities are presumed to be disorders of the central nervous system and a variety of factors may contribute to their occurrence. Learning disabilities may be due to</a:t>
            </a:r>
            <a:r>
              <a:rPr lang="en-US" dirty="0" smtClean="0"/>
              <a:t>:</a:t>
            </a:r>
          </a:p>
          <a:p>
            <a:pPr marL="514350" indent="-514350" algn="l">
              <a:buNone/>
            </a:pPr>
            <a:r>
              <a:rPr lang="en-US" b="1" dirty="0" smtClean="0"/>
              <a:t>1.Heredity.</a:t>
            </a:r>
          </a:p>
          <a:p>
            <a:pPr marL="514350" indent="-514350" algn="l">
              <a:buNone/>
            </a:pPr>
            <a:endParaRPr lang="en-US" b="1" dirty="0" smtClean="0"/>
          </a:p>
          <a:p>
            <a:pPr marL="514350" indent="-514350" algn="l">
              <a:buNone/>
            </a:pPr>
            <a:r>
              <a:rPr lang="en-US" b="1" dirty="0" smtClean="0"/>
              <a:t>2. Problems during pregnancy and childbirth</a:t>
            </a:r>
            <a:r>
              <a:rPr lang="en-US" dirty="0" smtClean="0"/>
              <a:t>(use of drugs and alcohol during pregnancy, prolonged labor or lack of oxygen, premature birth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ar-JO"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l">
              <a:buNone/>
            </a:pPr>
            <a:r>
              <a:rPr lang="en-US" b="1" dirty="0" smtClean="0"/>
              <a:t>3.</a:t>
            </a:r>
            <a:r>
              <a:rPr lang="en-US" dirty="0" smtClean="0"/>
              <a:t> Metabolic disorder such as </a:t>
            </a:r>
            <a:r>
              <a:rPr lang="en-US" dirty="0" err="1" smtClean="0"/>
              <a:t>phenylketonuria</a:t>
            </a:r>
            <a:r>
              <a:rPr lang="en-US" dirty="0" smtClean="0"/>
              <a:t>.</a:t>
            </a:r>
          </a:p>
          <a:p>
            <a:pPr algn="l">
              <a:buNone/>
            </a:pPr>
            <a:endParaRPr lang="en-US" dirty="0" smtClean="0"/>
          </a:p>
          <a:p>
            <a:pPr algn="l">
              <a:buNone/>
            </a:pPr>
            <a:r>
              <a:rPr lang="en-US" dirty="0" smtClean="0"/>
              <a:t>4. illness or injury in early childhood affecting brain development, for example a road traffic accident .</a:t>
            </a:r>
          </a:p>
          <a:p>
            <a:pPr algn="l">
              <a:buNone/>
            </a:pPr>
            <a:endParaRPr lang="en-US" dirty="0" smtClean="0"/>
          </a:p>
          <a:p>
            <a:pPr algn="l">
              <a:buNone/>
            </a:pPr>
            <a:r>
              <a:rPr lang="en-US" dirty="0" smtClean="0"/>
              <a:t>5.  infections of mothers during pregnancy.</a:t>
            </a:r>
          </a:p>
          <a:p>
            <a:pPr algn="l">
              <a:buNone/>
            </a:pPr>
            <a:endParaRPr lang="ar-J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dirty="0" smtClean="0"/>
              <a:t>Diagnosis.</a:t>
            </a:r>
            <a:endParaRPr lang="ar-JO" dirty="0"/>
          </a:p>
        </p:txBody>
      </p:sp>
      <p:sp>
        <p:nvSpPr>
          <p:cNvPr id="3" name="Content Placeholder 2"/>
          <p:cNvSpPr>
            <a:spLocks noGrp="1"/>
          </p:cNvSpPr>
          <p:nvPr>
            <p:ph idx="1"/>
          </p:nvPr>
        </p:nvSpPr>
        <p:spPr>
          <a:xfrm>
            <a:off x="457200" y="1000108"/>
            <a:ext cx="8229600" cy="5126055"/>
          </a:xfrm>
        </p:spPr>
        <p:style>
          <a:lnRef idx="2">
            <a:schemeClr val="accent3"/>
          </a:lnRef>
          <a:fillRef idx="1">
            <a:schemeClr val="lt1"/>
          </a:fillRef>
          <a:effectRef idx="0">
            <a:schemeClr val="accent3"/>
          </a:effectRef>
          <a:fontRef idx="minor">
            <a:schemeClr val="dk1"/>
          </a:fontRef>
        </p:style>
        <p:txBody>
          <a:bodyPr>
            <a:normAutofit/>
          </a:bodyPr>
          <a:lstStyle/>
          <a:p>
            <a:pPr algn="l">
              <a:buNone/>
            </a:pPr>
            <a:r>
              <a:rPr lang="en-US" dirty="0" smtClean="0"/>
              <a:t> </a:t>
            </a:r>
            <a:r>
              <a:rPr lang="en-US" sz="2800" dirty="0" smtClean="0">
                <a:latin typeface="Aparajita" pitchFamily="34" charset="0"/>
                <a:cs typeface="Aparajita" pitchFamily="34" charset="0"/>
              </a:rPr>
              <a:t>full evaluation for a learning disability includes the following</a:t>
            </a:r>
            <a:r>
              <a:rPr lang="en-US" sz="2800" u="sng" baseline="30000" dirty="0" smtClean="0">
                <a:latin typeface="Aparajita" pitchFamily="34" charset="0"/>
                <a:cs typeface="Aparajita" pitchFamily="34" charset="0"/>
                <a:hlinkClick r:id="rId2"/>
              </a:rPr>
              <a:t>3</a:t>
            </a:r>
            <a:r>
              <a:rPr lang="en-US" sz="2800" dirty="0" smtClean="0">
                <a:latin typeface="Aparajita" pitchFamily="34" charset="0"/>
                <a:cs typeface="Aparajita" pitchFamily="34" charset="0"/>
              </a:rPr>
              <a:t>:</a:t>
            </a:r>
          </a:p>
          <a:p>
            <a:pPr algn="l">
              <a:buNone/>
            </a:pPr>
            <a:r>
              <a:rPr lang="en-US" sz="2800" dirty="0" smtClean="0">
                <a:latin typeface="Aparajita" pitchFamily="34" charset="0"/>
                <a:cs typeface="Aparajita" pitchFamily="34" charset="0"/>
              </a:rPr>
              <a:t>1.A medical examination, including a neurological exam, to identify or rule out other possible causes of the child's difficulties, including emotional disorders, intellectual and developmental disabilities, and brain diseases</a:t>
            </a:r>
          </a:p>
          <a:p>
            <a:pPr algn="l">
              <a:buNone/>
            </a:pPr>
            <a:endParaRPr lang="en-US" sz="2800" dirty="0" smtClean="0">
              <a:latin typeface="Aparajita" pitchFamily="34" charset="0"/>
              <a:cs typeface="Aparajita" pitchFamily="34" charset="0"/>
            </a:endParaRPr>
          </a:p>
          <a:p>
            <a:pPr algn="l">
              <a:buNone/>
            </a:pPr>
            <a:r>
              <a:rPr lang="en-US" sz="2800" dirty="0" smtClean="0">
                <a:latin typeface="Aparajita" pitchFamily="34" charset="0"/>
                <a:cs typeface="Aparajita" pitchFamily="34" charset="0"/>
              </a:rPr>
              <a:t>2.Exploration of the developmental, social, and school performance</a:t>
            </a:r>
          </a:p>
          <a:p>
            <a:pPr algn="l">
              <a:buNone/>
            </a:pPr>
            <a:endParaRPr lang="en-US" sz="2800" dirty="0" smtClean="0">
              <a:latin typeface="Aparajita" pitchFamily="34" charset="0"/>
              <a:cs typeface="Aparajita" pitchFamily="34" charset="0"/>
            </a:endParaRPr>
          </a:p>
          <a:p>
            <a:pPr algn="l">
              <a:buNone/>
            </a:pPr>
            <a:r>
              <a:rPr lang="en-US" sz="2800" dirty="0" smtClean="0">
                <a:latin typeface="Aparajita" pitchFamily="34" charset="0"/>
                <a:cs typeface="Aparajita" pitchFamily="34" charset="0"/>
              </a:rPr>
              <a:t>3.A discussion of family history Academic achievement testing and psychological assessment</a:t>
            </a:r>
          </a:p>
          <a:p>
            <a:pPr algn="l">
              <a:buNone/>
            </a:pPr>
            <a:endParaRPr lang="ar-JO" sz="2800" dirty="0">
              <a:latin typeface="Aparajit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78F2D8-A816-47D9-84E6-13EEA3DBE734}">
  <ds:schemaRefs>
    <ds:schemaRef ds:uri="http://schemas.microsoft.com/office/2006/documentManagement/types"/>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E734B72-6334-4F05-B641-3FCFD3EDF49A}">
  <ds:schemaRefs>
    <ds:schemaRef ds:uri="http://schemas.microsoft.com/sharepoint/v3/contenttype/forms"/>
  </ds:schemaRefs>
</ds:datastoreItem>
</file>

<file path=customXml/itemProps3.xml><?xml version="1.0" encoding="utf-8"?>
<ds:datastoreItem xmlns:ds="http://schemas.openxmlformats.org/officeDocument/2006/customXml" ds:itemID="{3B542D76-A42D-43B2-896D-5F340FFFB2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Flow</Template>
  <TotalTime>1312</TotalTime>
  <Words>602</Words>
  <Application>Microsoft Office PowerPoint</Application>
  <PresentationFormat>On-screen Show (4:3)</PresentationFormat>
  <Paragraphs>136</Paragraphs>
  <Slides>24</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Aparajita</vt:lpstr>
      <vt:lpstr>Arial</vt:lpstr>
      <vt:lpstr>Book Antiqua</vt:lpstr>
      <vt:lpstr>Brush Script MT</vt:lpstr>
      <vt:lpstr>Calibri</vt:lpstr>
      <vt:lpstr>Garamond</vt:lpstr>
      <vt:lpstr>Monotype Corsiva</vt:lpstr>
      <vt:lpstr>Times New Roman</vt:lpstr>
      <vt:lpstr>Verdana</vt:lpstr>
      <vt:lpstr>Wingdings</vt:lpstr>
      <vt:lpstr>Office Theme</vt:lpstr>
      <vt:lpstr>PowerPoint Presentation</vt:lpstr>
      <vt:lpstr>Outlines </vt:lpstr>
      <vt:lpstr>objectives</vt:lpstr>
      <vt:lpstr>Defining learning disability.</vt:lpstr>
      <vt:lpstr>learning disability.</vt:lpstr>
      <vt:lpstr>learning disability.</vt:lpstr>
      <vt:lpstr>Causes</vt:lpstr>
      <vt:lpstr>Causes.</vt:lpstr>
      <vt:lpstr>Diagnosis.</vt:lpstr>
      <vt:lpstr>Nursing diagnosis</vt:lpstr>
      <vt:lpstr>Types Of LDs.</vt:lpstr>
      <vt:lpstr>Dyslexia</vt:lpstr>
      <vt:lpstr>  dyscalculia. </vt:lpstr>
      <vt:lpstr>Dyspraxia</vt:lpstr>
      <vt:lpstr>Dysgraphia. </vt:lpstr>
      <vt:lpstr>Article</vt:lpstr>
      <vt:lpstr>What does a learning disability nurse do?</vt:lpstr>
      <vt:lpstr>Nursing intervention</vt:lpstr>
      <vt:lpstr>PowerPoint Presentation</vt:lpstr>
      <vt:lpstr>مراكز تشخيصية للكشف المبكر عن صعوبات التعلم </vt:lpstr>
      <vt:lpstr>PowerPoint Presentation</vt:lpstr>
      <vt:lpstr>Conclusion.</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dc:creator>
  <cp:lastModifiedBy>Abeer Shaheen</cp:lastModifiedBy>
  <cp:revision>77</cp:revision>
  <dcterms:created xsi:type="dcterms:W3CDTF">2016-10-04T18:33:44Z</dcterms:created>
  <dcterms:modified xsi:type="dcterms:W3CDTF">2017-03-21T11:07:19Z</dcterms:modified>
</cp:coreProperties>
</file>